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pmc.govt.nz/our-programmes/policy-project/policy-methods-toolbox/design-thinking/experience-interviews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d368bbf7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d368bbf7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it’s important to use multiple methods and spend time learning from people.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Validating what you see or people say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and environment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Rapport and trust - we’ll cover these in more detail in another session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d66c76e0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d66c76e0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d368bbf7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d368bbf7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d368bbf7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d368bbf7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clear goal of what you want to understand and why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before you do - what’s been done before?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start from somewhere interesting - whats non obvious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Seize the opportunity and use </a:t>
            </a:r>
            <a:r>
              <a:rPr lang="en"/>
              <a:t>people's</a:t>
            </a:r>
            <a:r>
              <a:rPr lang="en"/>
              <a:t> time wisely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Statement of 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 sheet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d368bbf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d368bbf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 design background - curiosity into how things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anthropology - why is super important  - you can always design different chairs but why do we need another chair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design improve patient dignity and privacy in </a:t>
            </a:r>
            <a:r>
              <a:rPr lang="en"/>
              <a:t>hospitals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Masters the culture of looking after others belongings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Worked at TACSI doing user research …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d368bbf7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d368bbf7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Icebreaker - how long have you been doing user research? how confident are you doing user research?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hope to gain from these sessions?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d368bbf7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d368bbf7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lot of user research is as simple as going and </a:t>
            </a:r>
            <a:r>
              <a:rPr lang="en"/>
              <a:t>talking</a:t>
            </a:r>
            <a:r>
              <a:rPr lang="en"/>
              <a:t> to people but its the intention behind why and what you talk about that really matters.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these sessions - </a:t>
            </a:r>
            <a:r>
              <a:rPr lang="en"/>
              <a:t>consistency</a:t>
            </a:r>
            <a:r>
              <a:rPr lang="en"/>
              <a:t>, exposure to new methods, sharing knowledge, reflection and building confidence.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reasearch is hard becuase it required many types of craft (see break down) - run this as an activity where people can show their prioritise their strongest crafts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d368bbf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d368bbf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d368bbf7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d368bbf7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Throughout the session I will be referring to applying these methods within a discovery phase of research as they are often adapted during user testing.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Helvetica Neue"/>
              <a:buChar char="●"/>
            </a:pPr>
            <a:r>
              <a:rPr lang="en" sz="10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uncover needs that people have which they may or may not be aware of (stanford)</a:t>
            </a:r>
            <a:endParaRPr sz="10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Helvetica Neue"/>
              <a:buChar char="●"/>
            </a:pPr>
            <a:r>
              <a:rPr lang="en" sz="10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Dpmc </a:t>
            </a:r>
            <a:r>
              <a:rPr lang="en" sz="10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guide</a:t>
            </a:r>
            <a:r>
              <a:rPr lang="en" sz="10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66c76e0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66c76e0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66c76e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66c76e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</a:t>
            </a:r>
            <a:r>
              <a:rPr lang="en"/>
              <a:t> of an assumption and </a:t>
            </a:r>
            <a:r>
              <a:rPr lang="en"/>
              <a:t>dangers</a:t>
            </a:r>
            <a:r>
              <a:rPr lang="en"/>
              <a:t> of assumptions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from </a:t>
            </a:r>
            <a:r>
              <a:rPr lang="en"/>
              <a:t>unknowns</a:t>
            </a:r>
            <a:r>
              <a:rPr lang="en"/>
              <a:t> to knowns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d368bbf7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d368bbf7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focus on conversational methods in these sessions as they </a:t>
            </a:r>
            <a:r>
              <a:rPr lang="en"/>
              <a:t>widely</a:t>
            </a:r>
            <a:r>
              <a:rPr lang="en"/>
              <a:t> used however we will discuss how to incorporate other methods into your </a:t>
            </a:r>
            <a:r>
              <a:rPr lang="en"/>
              <a:t>approach</a:t>
            </a:r>
            <a:r>
              <a:rPr lang="en"/>
              <a:t> and can always explore future sessions on specific methods such as Observations and shadowing.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quora.com/What-are-the-requirements-to-become-a-Jedi-maste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20075" y="988250"/>
            <a:ext cx="55554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337CE"/>
                </a:solidFill>
                <a:latin typeface="Proxima Nova"/>
                <a:ea typeface="Proxima Nova"/>
                <a:cs typeface="Proxima Nova"/>
                <a:sym typeface="Proxima Nova"/>
              </a:rPr>
              <a:t>[Project]</a:t>
            </a:r>
            <a:endParaRPr sz="3600">
              <a:solidFill>
                <a:srgbClr val="3333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854675" y="1589863"/>
            <a:ext cx="344100" cy="0"/>
          </a:xfrm>
          <a:prstGeom prst="straightConnector1">
            <a:avLst/>
          </a:prstGeom>
          <a:noFill/>
          <a:ln cap="flat" cmpd="sng" w="28575">
            <a:solidFill>
              <a:srgbClr val="2337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13"/>
          <p:cNvSpPr txBox="1"/>
          <p:nvPr/>
        </p:nvSpPr>
        <p:spPr>
          <a:xfrm>
            <a:off x="2442100" y="1912950"/>
            <a:ext cx="34467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7CE"/>
                </a:solidFill>
                <a:latin typeface="Calibri"/>
                <a:ea typeface="Calibri"/>
                <a:cs typeface="Calibri"/>
                <a:sym typeface="Calibri"/>
              </a:rPr>
              <a:t>An Introduction to user research</a:t>
            </a:r>
            <a:endParaRPr sz="1800">
              <a:solidFill>
                <a:srgbClr val="2337CE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38200" y="1953600"/>
            <a:ext cx="14910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337CE"/>
                </a:solidFill>
              </a:rPr>
              <a:t>Session One:</a:t>
            </a:r>
            <a:endParaRPr sz="1800">
              <a:solidFill>
                <a:srgbClr val="2337C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/>
        </p:nvSpPr>
        <p:spPr>
          <a:xfrm>
            <a:off x="578025" y="630750"/>
            <a:ext cx="375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Going Deep</a:t>
            </a:r>
            <a:endParaRPr sz="2800">
              <a:solidFill>
                <a:srgbClr val="000000"/>
              </a:solidFill>
            </a:endParaRPr>
          </a:p>
        </p:txBody>
      </p:sp>
      <p:cxnSp>
        <p:nvCxnSpPr>
          <p:cNvPr id="175" name="Google Shape;175;p22"/>
          <p:cNvCxnSpPr/>
          <p:nvPr/>
        </p:nvCxnSpPr>
        <p:spPr>
          <a:xfrm>
            <a:off x="578025" y="1054550"/>
            <a:ext cx="344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2"/>
          <p:cNvSpPr/>
          <p:nvPr/>
        </p:nvSpPr>
        <p:spPr>
          <a:xfrm>
            <a:off x="6899725" y="4669375"/>
            <a:ext cx="210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Reference: Liz Sanders</a:t>
            </a:r>
            <a:endParaRPr sz="1200">
              <a:solidFill>
                <a:srgbClr val="3333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200" y="1107750"/>
            <a:ext cx="7970614" cy="35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/>
        </p:nvSpPr>
        <p:spPr>
          <a:xfrm>
            <a:off x="311700" y="439325"/>
            <a:ext cx="375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Examples?</a:t>
            </a:r>
            <a:endParaRPr sz="2800">
              <a:solidFill>
                <a:srgbClr val="000000"/>
              </a:solidFill>
            </a:endParaRPr>
          </a:p>
        </p:txBody>
      </p:sp>
      <p:cxnSp>
        <p:nvCxnSpPr>
          <p:cNvPr id="183" name="Google Shape;183;p23"/>
          <p:cNvCxnSpPr/>
          <p:nvPr/>
        </p:nvCxnSpPr>
        <p:spPr>
          <a:xfrm>
            <a:off x="311700" y="863125"/>
            <a:ext cx="344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23"/>
          <p:cNvSpPr txBox="1"/>
          <p:nvPr/>
        </p:nvSpPr>
        <p:spPr>
          <a:xfrm>
            <a:off x="578848" y="1697850"/>
            <a:ext cx="6570600" cy="1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33FF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3333FF"/>
                </a:solidFill>
              </a:rPr>
              <a:t>FbyF</a:t>
            </a:r>
            <a:endParaRPr sz="1600">
              <a:solidFill>
                <a:srgbClr val="3333FF"/>
              </a:solidFill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33FF"/>
              </a:buClr>
              <a:buSzPts val="1600"/>
              <a:buAutoNum type="arabicPeriod"/>
            </a:pPr>
            <a:r>
              <a:rPr lang="en" sz="1600">
                <a:solidFill>
                  <a:srgbClr val="3333FF"/>
                </a:solidFill>
              </a:rPr>
              <a:t>Houston Airport</a:t>
            </a:r>
            <a:endParaRPr sz="1600">
              <a:solidFill>
                <a:srgbClr val="3333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/>
        </p:nvSpPr>
        <p:spPr>
          <a:xfrm>
            <a:off x="578848" y="1697850"/>
            <a:ext cx="6570600" cy="1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33FF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3333FF"/>
                </a:solidFill>
              </a:rPr>
              <a:t>Text here from doc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428225" y="598975"/>
            <a:ext cx="375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Considerations</a:t>
            </a:r>
            <a:endParaRPr sz="2800">
              <a:solidFill>
                <a:srgbClr val="000000"/>
              </a:solidFill>
            </a:endParaRPr>
          </a:p>
        </p:txBody>
      </p:sp>
      <p:cxnSp>
        <p:nvCxnSpPr>
          <p:cNvPr id="191" name="Google Shape;191;p24"/>
          <p:cNvCxnSpPr/>
          <p:nvPr/>
        </p:nvCxnSpPr>
        <p:spPr>
          <a:xfrm>
            <a:off x="428225" y="1022775"/>
            <a:ext cx="344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/>
        </p:nvSpPr>
        <p:spPr>
          <a:xfrm>
            <a:off x="311700" y="580800"/>
            <a:ext cx="375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Getting started</a:t>
            </a:r>
            <a:endParaRPr sz="2800">
              <a:solidFill>
                <a:srgbClr val="000000"/>
              </a:solidFill>
            </a:endParaRPr>
          </a:p>
        </p:txBody>
      </p:sp>
      <p:cxnSp>
        <p:nvCxnSpPr>
          <p:cNvPr id="197" name="Google Shape;197;p25"/>
          <p:cNvCxnSpPr/>
          <p:nvPr/>
        </p:nvCxnSpPr>
        <p:spPr>
          <a:xfrm>
            <a:off x="311700" y="1004600"/>
            <a:ext cx="344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5"/>
          <p:cNvSpPr txBox="1"/>
          <p:nvPr/>
        </p:nvSpPr>
        <p:spPr>
          <a:xfrm>
            <a:off x="559723" y="1704225"/>
            <a:ext cx="6570600" cy="1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33FF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3333FF"/>
                </a:solidFill>
              </a:rPr>
              <a:t>Margs process steps here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11700" y="439325"/>
            <a:ext cx="375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337CE"/>
                </a:solidFill>
              </a:rPr>
              <a:t>The project</a:t>
            </a:r>
            <a:endParaRPr sz="2800">
              <a:solidFill>
                <a:srgbClr val="2337CE"/>
              </a:solidFill>
            </a:endParaRPr>
          </a:p>
        </p:txBody>
      </p:sp>
      <p:cxnSp>
        <p:nvCxnSpPr>
          <p:cNvPr id="63" name="Google Shape;63;p14"/>
          <p:cNvCxnSpPr/>
          <p:nvPr/>
        </p:nvCxnSpPr>
        <p:spPr>
          <a:xfrm>
            <a:off x="311700" y="863125"/>
            <a:ext cx="344100" cy="0"/>
          </a:xfrm>
          <a:prstGeom prst="straightConnector1">
            <a:avLst/>
          </a:prstGeom>
          <a:noFill/>
          <a:ln cap="flat" cmpd="sng" w="28575">
            <a:solidFill>
              <a:srgbClr val="2337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4"/>
          <p:cNvSpPr/>
          <p:nvPr/>
        </p:nvSpPr>
        <p:spPr>
          <a:xfrm>
            <a:off x="4963825" y="1739600"/>
            <a:ext cx="3793800" cy="30315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635309" y="1739600"/>
            <a:ext cx="3793800" cy="3031500"/>
          </a:xfrm>
          <a:prstGeom prst="rect">
            <a:avLst/>
          </a:prstGeom>
          <a:solidFill>
            <a:srgbClr val="2337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" name="Google Shape;66;p14"/>
          <p:cNvCxnSpPr/>
          <p:nvPr/>
        </p:nvCxnSpPr>
        <p:spPr>
          <a:xfrm>
            <a:off x="459900" y="4551075"/>
            <a:ext cx="178800" cy="217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4"/>
          <p:cNvCxnSpPr/>
          <p:nvPr/>
        </p:nvCxnSpPr>
        <p:spPr>
          <a:xfrm>
            <a:off x="4259041" y="1508550"/>
            <a:ext cx="168300" cy="2367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14"/>
          <p:cNvCxnSpPr/>
          <p:nvPr/>
        </p:nvCxnSpPr>
        <p:spPr>
          <a:xfrm>
            <a:off x="4259041" y="4531575"/>
            <a:ext cx="168300" cy="236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14"/>
          <p:cNvSpPr/>
          <p:nvPr/>
        </p:nvSpPr>
        <p:spPr>
          <a:xfrm>
            <a:off x="459900" y="1508550"/>
            <a:ext cx="3793800" cy="303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2337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4785034" y="1508550"/>
            <a:ext cx="3793800" cy="3031500"/>
          </a:xfrm>
          <a:prstGeom prst="rect">
            <a:avLst/>
          </a:prstGeom>
          <a:solidFill>
            <a:srgbClr val="2337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14"/>
          <p:cNvCxnSpPr/>
          <p:nvPr/>
        </p:nvCxnSpPr>
        <p:spPr>
          <a:xfrm>
            <a:off x="4785025" y="4551075"/>
            <a:ext cx="178800" cy="217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4"/>
          <p:cNvCxnSpPr/>
          <p:nvPr/>
        </p:nvCxnSpPr>
        <p:spPr>
          <a:xfrm>
            <a:off x="8584166" y="1508550"/>
            <a:ext cx="168300" cy="2367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4"/>
          <p:cNvCxnSpPr/>
          <p:nvPr/>
        </p:nvCxnSpPr>
        <p:spPr>
          <a:xfrm>
            <a:off x="8584166" y="4531575"/>
            <a:ext cx="168300" cy="236700"/>
          </a:xfrm>
          <a:prstGeom prst="straightConnector1">
            <a:avLst/>
          </a:prstGeom>
          <a:noFill/>
          <a:ln cap="flat" cmpd="sng" w="9525">
            <a:solidFill>
              <a:srgbClr val="3333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996225" y="1739600"/>
            <a:ext cx="2779500" cy="20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Next sessions:</a:t>
            </a:r>
            <a:endParaRPr sz="16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Framing your research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Tools and methods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Structuring interviews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Structuring questions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Synthesis and analysis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798075" y="1781750"/>
            <a:ext cx="2550900" cy="19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3333FF"/>
                </a:solidFill>
              </a:rPr>
              <a:t>Understand the role of digital identity in accessing government services among 16-20 year olds. </a:t>
            </a:r>
            <a:endParaRPr sz="120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01500" y="-140175"/>
            <a:ext cx="10546995" cy="6570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5"/>
          <p:cNvGrpSpPr/>
          <p:nvPr/>
        </p:nvGrpSpPr>
        <p:grpSpPr>
          <a:xfrm>
            <a:off x="2460588" y="457200"/>
            <a:ext cx="4141025" cy="737900"/>
            <a:chOff x="4736625" y="1499400"/>
            <a:chExt cx="4141025" cy="737900"/>
          </a:xfrm>
        </p:grpSpPr>
        <p:sp>
          <p:nvSpPr>
            <p:cNvPr id="82" name="Google Shape;82;p15"/>
            <p:cNvSpPr/>
            <p:nvPr/>
          </p:nvSpPr>
          <p:spPr>
            <a:xfrm>
              <a:off x="4838450" y="1614800"/>
              <a:ext cx="4039200" cy="6225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3" name="Google Shape;83;p15"/>
            <p:cNvCxnSpPr/>
            <p:nvPr/>
          </p:nvCxnSpPr>
          <p:spPr>
            <a:xfrm>
              <a:off x="4736625" y="2121956"/>
              <a:ext cx="100800" cy="111300"/>
            </a:xfrm>
            <a:prstGeom prst="straightConnector1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5"/>
            <p:cNvCxnSpPr/>
            <p:nvPr/>
          </p:nvCxnSpPr>
          <p:spPr>
            <a:xfrm>
              <a:off x="8775864" y="1499400"/>
              <a:ext cx="96900" cy="118800"/>
            </a:xfrm>
            <a:prstGeom prst="straightConnector1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5"/>
            <p:cNvCxnSpPr/>
            <p:nvPr/>
          </p:nvCxnSpPr>
          <p:spPr>
            <a:xfrm>
              <a:off x="8775727" y="2118206"/>
              <a:ext cx="97200" cy="118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6" name="Google Shape;86;p15"/>
            <p:cNvSpPr/>
            <p:nvPr/>
          </p:nvSpPr>
          <p:spPr>
            <a:xfrm>
              <a:off x="4736625" y="1499448"/>
              <a:ext cx="4039200" cy="622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15"/>
          <p:cNvSpPr txBox="1"/>
          <p:nvPr/>
        </p:nvSpPr>
        <p:spPr>
          <a:xfrm>
            <a:off x="2460600" y="499800"/>
            <a:ext cx="4042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333FF"/>
                </a:solidFill>
              </a:rPr>
              <a:t>Example: </a:t>
            </a:r>
            <a:r>
              <a:rPr lang="en" sz="2400">
                <a:solidFill>
                  <a:srgbClr val="3333FF"/>
                </a:solidFill>
              </a:rPr>
              <a:t>Houston Airport</a:t>
            </a:r>
            <a:r>
              <a:rPr b="1" lang="en" sz="2400">
                <a:solidFill>
                  <a:srgbClr val="3333FF"/>
                </a:solidFill>
              </a:rPr>
              <a:t> </a:t>
            </a:r>
            <a:endParaRPr b="1" sz="240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445025"/>
            <a:ext cx="423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333FF"/>
                </a:solidFill>
              </a:rPr>
              <a:t>Mastering a craft</a:t>
            </a:r>
            <a:endParaRPr b="1">
              <a:solidFill>
                <a:srgbClr val="3333FF"/>
              </a:solidFill>
            </a:endParaRPr>
          </a:p>
        </p:txBody>
      </p:sp>
      <p:cxnSp>
        <p:nvCxnSpPr>
          <p:cNvPr id="93" name="Google Shape;93;p16"/>
          <p:cNvCxnSpPr/>
          <p:nvPr/>
        </p:nvCxnSpPr>
        <p:spPr>
          <a:xfrm>
            <a:off x="403250" y="1017725"/>
            <a:ext cx="344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6"/>
          <p:cNvCxnSpPr/>
          <p:nvPr/>
        </p:nvCxnSpPr>
        <p:spPr>
          <a:xfrm>
            <a:off x="782800" y="1591475"/>
            <a:ext cx="0" cy="2081400"/>
          </a:xfrm>
          <a:prstGeom prst="straightConnector1">
            <a:avLst/>
          </a:prstGeom>
          <a:noFill/>
          <a:ln cap="flat" cmpd="sng" w="9525">
            <a:solidFill>
              <a:srgbClr val="3333FF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5" name="Google Shape;95;p16"/>
          <p:cNvCxnSpPr/>
          <p:nvPr/>
        </p:nvCxnSpPr>
        <p:spPr>
          <a:xfrm>
            <a:off x="774200" y="3664350"/>
            <a:ext cx="4068300" cy="0"/>
          </a:xfrm>
          <a:prstGeom prst="straightConnector1">
            <a:avLst/>
          </a:prstGeom>
          <a:noFill/>
          <a:ln cap="flat" cmpd="sng" w="9525">
            <a:solidFill>
              <a:srgbClr val="3333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1250300" y="1368900"/>
            <a:ext cx="2550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FF"/>
                </a:solidFill>
              </a:rPr>
              <a:t>Subheading</a:t>
            </a:r>
            <a:endParaRPr>
              <a:solidFill>
                <a:srgbClr val="3333FF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3333FF"/>
              </a:buClr>
              <a:buSzPts val="1200"/>
              <a:buChar char="●"/>
            </a:pPr>
            <a:r>
              <a:rPr lang="en" sz="1200">
                <a:solidFill>
                  <a:srgbClr val="3333FF"/>
                </a:solidFill>
              </a:rPr>
              <a:t>Acquisition</a:t>
            </a:r>
            <a:endParaRPr sz="1200">
              <a:solidFill>
                <a:srgbClr val="3333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200"/>
              <a:buChar char="●"/>
            </a:pPr>
            <a:r>
              <a:rPr lang="en" sz="1200">
                <a:solidFill>
                  <a:srgbClr val="3333FF"/>
                </a:solidFill>
              </a:rPr>
              <a:t>Knowledge transfer</a:t>
            </a:r>
            <a:endParaRPr sz="1200">
              <a:solidFill>
                <a:srgbClr val="3333FF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250300" y="3836275"/>
            <a:ext cx="3116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FF"/>
                </a:solidFill>
              </a:rPr>
              <a:t>Awareness &gt; training &gt; Practice &gt; Master</a:t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1385500" y="4384325"/>
            <a:ext cx="4239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FF"/>
                </a:solidFill>
              </a:rPr>
              <a:t>Discover</a:t>
            </a:r>
            <a:r>
              <a:rPr lang="en" sz="1200">
                <a:solidFill>
                  <a:srgbClr val="3333FF"/>
                </a:solidFill>
              </a:rPr>
              <a:t> &gt; Training &gt; Practice &gt; Experience &gt; Mentor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6965250" y="4676825"/>
            <a:ext cx="1326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Jedi metaphor 1</a:t>
            </a:r>
            <a:r>
              <a:rPr lang="en" sz="1200">
                <a:solidFill>
                  <a:srgbClr val="3333FF"/>
                </a:solidFill>
              </a:rPr>
              <a:t> </a:t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1204875" y="3012538"/>
            <a:ext cx="6132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FF"/>
                </a:solidFill>
              </a:rPr>
              <a:t>Novice &gt; advanced beginner &gt; </a:t>
            </a:r>
            <a:r>
              <a:rPr lang="en" sz="1200">
                <a:solidFill>
                  <a:srgbClr val="3333FF"/>
                </a:solidFill>
              </a:rPr>
              <a:t>Competent</a:t>
            </a:r>
            <a:r>
              <a:rPr lang="en" sz="1200">
                <a:solidFill>
                  <a:srgbClr val="3333FF"/>
                </a:solidFill>
              </a:rPr>
              <a:t> &gt; </a:t>
            </a:r>
            <a:r>
              <a:rPr lang="en" sz="1200">
                <a:solidFill>
                  <a:srgbClr val="3333FF"/>
                </a:solidFill>
              </a:rPr>
              <a:t>Proficient</a:t>
            </a:r>
            <a:r>
              <a:rPr lang="en" sz="1200">
                <a:solidFill>
                  <a:srgbClr val="3333FF"/>
                </a:solidFill>
              </a:rPr>
              <a:t> &gt; Expert &gt; Master</a:t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1204875" y="2651863"/>
            <a:ext cx="6132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FF"/>
                </a:solidFill>
              </a:rPr>
              <a:t>Student</a:t>
            </a:r>
            <a:r>
              <a:rPr lang="en" sz="1200">
                <a:solidFill>
                  <a:srgbClr val="3333FF"/>
                </a:solidFill>
              </a:rPr>
              <a:t> &gt; Apprentice &gt; specialist &gt; Expert &gt; Master</a:t>
            </a:r>
            <a:endParaRPr/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6490575" y="1117025"/>
            <a:ext cx="2550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FF"/>
                </a:solidFill>
              </a:rPr>
              <a:t>Kinds of craft</a:t>
            </a:r>
            <a:endParaRPr>
              <a:solidFill>
                <a:srgbClr val="3333FF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3333FF"/>
              </a:buClr>
              <a:buSzPts val="1200"/>
              <a:buChar char="●"/>
            </a:pPr>
            <a:r>
              <a:rPr b="1" lang="en" sz="1200">
                <a:solidFill>
                  <a:srgbClr val="3333FF"/>
                </a:solidFill>
              </a:rPr>
              <a:t>Inner Craft</a:t>
            </a:r>
            <a:r>
              <a:rPr lang="en" sz="1200">
                <a:solidFill>
                  <a:srgbClr val="3333FF"/>
                </a:solidFill>
              </a:rPr>
              <a:t> - reflecting, connecting, holding</a:t>
            </a:r>
            <a:endParaRPr sz="1200">
              <a:solidFill>
                <a:srgbClr val="3333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200"/>
              <a:buChar char="●"/>
            </a:pPr>
            <a:r>
              <a:rPr b="1" lang="en" sz="1200">
                <a:solidFill>
                  <a:srgbClr val="3333FF"/>
                </a:solidFill>
              </a:rPr>
              <a:t>Thinking Craft</a:t>
            </a:r>
            <a:r>
              <a:rPr lang="en" sz="1200">
                <a:solidFill>
                  <a:srgbClr val="3333FF"/>
                </a:solidFill>
              </a:rPr>
              <a:t> - conceptualising, illuminating, mapping, analysis, </a:t>
            </a:r>
            <a:endParaRPr sz="1200">
              <a:solidFill>
                <a:srgbClr val="3333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200"/>
              <a:buChar char="●"/>
            </a:pPr>
            <a:r>
              <a:rPr b="1" lang="en" sz="1200">
                <a:solidFill>
                  <a:srgbClr val="3333FF"/>
                </a:solidFill>
              </a:rPr>
              <a:t>Organising Craft</a:t>
            </a:r>
            <a:r>
              <a:rPr lang="en" sz="1200">
                <a:solidFill>
                  <a:srgbClr val="3333FF"/>
                </a:solidFill>
              </a:rPr>
              <a:t> - convening, modelling, galvanising</a:t>
            </a:r>
            <a:endParaRPr sz="1200">
              <a:solidFill>
                <a:srgbClr val="3333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200"/>
              <a:buChar char="●"/>
            </a:pPr>
            <a:r>
              <a:rPr b="1" lang="en" sz="1200">
                <a:solidFill>
                  <a:srgbClr val="3333FF"/>
                </a:solidFill>
              </a:rPr>
              <a:t>Building Craft</a:t>
            </a:r>
            <a:r>
              <a:rPr lang="en" sz="1200">
                <a:solidFill>
                  <a:srgbClr val="3333FF"/>
                </a:solidFill>
              </a:rPr>
              <a:t> - creating, modelling, explifying, iterating, manifesting</a:t>
            </a:r>
            <a:endParaRPr sz="120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4963825" y="1739600"/>
            <a:ext cx="3793800" cy="30315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311700" y="445025"/>
            <a:ext cx="314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337CE"/>
                </a:solidFill>
                <a:latin typeface="Proxima Nova"/>
                <a:ea typeface="Proxima Nova"/>
                <a:cs typeface="Proxima Nova"/>
                <a:sym typeface="Proxima Nova"/>
              </a:rPr>
              <a:t>What we’ll cover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35309" y="1739600"/>
            <a:ext cx="3793800" cy="3031500"/>
          </a:xfrm>
          <a:prstGeom prst="rect">
            <a:avLst/>
          </a:prstGeom>
          <a:solidFill>
            <a:srgbClr val="2337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0" name="Google Shape;110;p17"/>
          <p:cNvCxnSpPr/>
          <p:nvPr/>
        </p:nvCxnSpPr>
        <p:spPr>
          <a:xfrm>
            <a:off x="459900" y="4551075"/>
            <a:ext cx="178800" cy="217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7"/>
          <p:cNvCxnSpPr/>
          <p:nvPr/>
        </p:nvCxnSpPr>
        <p:spPr>
          <a:xfrm>
            <a:off x="4259041" y="1508550"/>
            <a:ext cx="168300" cy="2367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7"/>
          <p:cNvCxnSpPr/>
          <p:nvPr/>
        </p:nvCxnSpPr>
        <p:spPr>
          <a:xfrm>
            <a:off x="4259041" y="4531575"/>
            <a:ext cx="168300" cy="236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7"/>
          <p:cNvSpPr/>
          <p:nvPr/>
        </p:nvSpPr>
        <p:spPr>
          <a:xfrm>
            <a:off x="459900" y="1508550"/>
            <a:ext cx="3793800" cy="303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4785034" y="1508550"/>
            <a:ext cx="3793800" cy="3031500"/>
          </a:xfrm>
          <a:prstGeom prst="rect">
            <a:avLst/>
          </a:prstGeom>
          <a:solidFill>
            <a:srgbClr val="2337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" name="Google Shape;115;p17"/>
          <p:cNvCxnSpPr/>
          <p:nvPr/>
        </p:nvCxnSpPr>
        <p:spPr>
          <a:xfrm>
            <a:off x="4785025" y="4551075"/>
            <a:ext cx="178800" cy="217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7"/>
          <p:cNvCxnSpPr/>
          <p:nvPr/>
        </p:nvCxnSpPr>
        <p:spPr>
          <a:xfrm>
            <a:off x="8584166" y="1508550"/>
            <a:ext cx="168300" cy="2367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7"/>
          <p:cNvCxnSpPr/>
          <p:nvPr/>
        </p:nvCxnSpPr>
        <p:spPr>
          <a:xfrm>
            <a:off x="8584166" y="4531575"/>
            <a:ext cx="168300" cy="236700"/>
          </a:xfrm>
          <a:prstGeom prst="straightConnector1">
            <a:avLst/>
          </a:prstGeom>
          <a:noFill/>
          <a:ln cap="flat" cmpd="sng" w="9525">
            <a:solidFill>
              <a:srgbClr val="3333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4996225" y="1739600"/>
            <a:ext cx="2779500" cy="20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Next</a:t>
            </a:r>
            <a:r>
              <a:rPr lang="en">
                <a:solidFill>
                  <a:srgbClr val="FFFFFF"/>
                </a:solidFill>
              </a:rPr>
              <a:t> sessions:</a:t>
            </a:r>
            <a:endParaRPr sz="16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Framing your research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Tools and methods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Structuring interviews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Structuring questions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Synthesis and analysis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798075" y="1781750"/>
            <a:ext cx="2550900" cy="19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FF"/>
                </a:solidFill>
              </a:rPr>
              <a:t>This session:</a:t>
            </a:r>
            <a:endParaRPr>
              <a:solidFill>
                <a:srgbClr val="3333FF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3333FF"/>
              </a:buClr>
              <a:buSzPts val="1200"/>
              <a:buChar char="●"/>
            </a:pPr>
            <a:r>
              <a:rPr lang="en" sz="1200">
                <a:solidFill>
                  <a:srgbClr val="3333FF"/>
                </a:solidFill>
              </a:rPr>
              <a:t>Learning a craft </a:t>
            </a:r>
            <a:endParaRPr sz="1200">
              <a:solidFill>
                <a:srgbClr val="3333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200"/>
              <a:buChar char="●"/>
            </a:pPr>
            <a:r>
              <a:rPr lang="en" sz="1200">
                <a:solidFill>
                  <a:srgbClr val="3333FF"/>
                </a:solidFill>
              </a:rPr>
              <a:t>Purpose of user research</a:t>
            </a:r>
            <a:endParaRPr sz="1200">
              <a:solidFill>
                <a:srgbClr val="3333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200"/>
              <a:buChar char="●"/>
            </a:pPr>
            <a:r>
              <a:rPr lang="en" sz="1200">
                <a:solidFill>
                  <a:srgbClr val="3333FF"/>
                </a:solidFill>
              </a:rPr>
              <a:t>Types of user research </a:t>
            </a:r>
            <a:endParaRPr sz="1200">
              <a:solidFill>
                <a:srgbClr val="3333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200"/>
              <a:buChar char="●"/>
            </a:pPr>
            <a:r>
              <a:rPr lang="en" sz="1200">
                <a:solidFill>
                  <a:srgbClr val="3333FF"/>
                </a:solidFill>
              </a:rPr>
              <a:t>Considerations </a:t>
            </a:r>
            <a:endParaRPr sz="1200">
              <a:solidFill>
                <a:srgbClr val="3333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200"/>
              <a:buChar char="●"/>
            </a:pPr>
            <a:r>
              <a:rPr lang="en" sz="1200">
                <a:solidFill>
                  <a:srgbClr val="3333FF"/>
                </a:solidFill>
              </a:rPr>
              <a:t>Getting started </a:t>
            </a:r>
            <a:endParaRPr sz="1200">
              <a:solidFill>
                <a:srgbClr val="3333FF"/>
              </a:solidFill>
            </a:endParaRPr>
          </a:p>
        </p:txBody>
      </p:sp>
      <p:cxnSp>
        <p:nvCxnSpPr>
          <p:cNvPr id="120" name="Google Shape;120;p17"/>
          <p:cNvCxnSpPr/>
          <p:nvPr/>
        </p:nvCxnSpPr>
        <p:spPr>
          <a:xfrm>
            <a:off x="425600" y="971325"/>
            <a:ext cx="344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337CE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Why do</a:t>
            </a: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user research?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311700" y="4080900"/>
            <a:ext cx="4224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FFFFFF"/>
                </a:solidFill>
              </a:rPr>
              <a:t>Quotes here from awesome people</a:t>
            </a:r>
            <a:endParaRPr i="1"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400">
              <a:solidFill>
                <a:srgbClr val="FFFFFF"/>
              </a:solidFill>
            </a:endParaRPr>
          </a:p>
        </p:txBody>
      </p:sp>
      <p:grpSp>
        <p:nvGrpSpPr>
          <p:cNvPr id="127" name="Google Shape;127;p18"/>
          <p:cNvGrpSpPr/>
          <p:nvPr/>
        </p:nvGrpSpPr>
        <p:grpSpPr>
          <a:xfrm>
            <a:off x="1257176" y="1197775"/>
            <a:ext cx="6075496" cy="2519964"/>
            <a:chOff x="699551" y="1307150"/>
            <a:chExt cx="6075496" cy="2519964"/>
          </a:xfrm>
        </p:grpSpPr>
        <p:sp>
          <p:nvSpPr>
            <p:cNvPr id="128" name="Google Shape;128;p18"/>
            <p:cNvSpPr/>
            <p:nvPr/>
          </p:nvSpPr>
          <p:spPr>
            <a:xfrm rot="2700000">
              <a:off x="5624287" y="2670788"/>
              <a:ext cx="953321" cy="953321"/>
            </a:xfrm>
            <a:prstGeom prst="rect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 rot="2700000">
              <a:off x="2241333" y="1504589"/>
              <a:ext cx="953321" cy="953321"/>
            </a:xfrm>
            <a:prstGeom prst="rect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 rot="2700000">
              <a:off x="4263238" y="2145596"/>
              <a:ext cx="953321" cy="953321"/>
            </a:xfrm>
            <a:prstGeom prst="rect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1" name="Google Shape;131;p18"/>
            <p:cNvCxnSpPr/>
            <p:nvPr/>
          </p:nvCxnSpPr>
          <p:spPr>
            <a:xfrm>
              <a:off x="2044069" y="2012524"/>
              <a:ext cx="0" cy="508500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18"/>
            <p:cNvCxnSpPr/>
            <p:nvPr/>
          </p:nvCxnSpPr>
          <p:spPr>
            <a:xfrm>
              <a:off x="2717993" y="2655097"/>
              <a:ext cx="0" cy="508500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33" name="Google Shape;133;p18"/>
            <p:cNvCxnSpPr/>
            <p:nvPr/>
          </p:nvCxnSpPr>
          <p:spPr>
            <a:xfrm>
              <a:off x="4066696" y="2620818"/>
              <a:ext cx="0" cy="508500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34" name="Google Shape;134;p18"/>
            <p:cNvSpPr/>
            <p:nvPr/>
          </p:nvSpPr>
          <p:spPr>
            <a:xfrm rot="2700000">
              <a:off x="896990" y="2036229"/>
              <a:ext cx="953321" cy="9533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8"/>
            <p:cNvSpPr txBox="1"/>
            <p:nvPr/>
          </p:nvSpPr>
          <p:spPr>
            <a:xfrm>
              <a:off x="782549" y="2299600"/>
              <a:ext cx="10947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333FF"/>
                </a:buClr>
                <a:buSzPts val="1600"/>
                <a:buFont typeface="Arial"/>
                <a:buNone/>
              </a:pPr>
              <a:r>
                <a:rPr lang="en">
                  <a:solidFill>
                    <a:srgbClr val="3333FF"/>
                  </a:solidFill>
                </a:rPr>
                <a:t>Empathise</a:t>
              </a:r>
              <a:endParaRPr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8"/>
            <p:cNvSpPr txBox="1"/>
            <p:nvPr/>
          </p:nvSpPr>
          <p:spPr>
            <a:xfrm>
              <a:off x="2283851" y="1782769"/>
              <a:ext cx="8994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</a:rPr>
                <a:t>Define</a:t>
              </a:r>
              <a:endPara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 rot="2700000">
              <a:off x="2915298" y="2676353"/>
              <a:ext cx="953321" cy="953321"/>
            </a:xfrm>
            <a:prstGeom prst="rect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8"/>
            <p:cNvSpPr txBox="1"/>
            <p:nvPr/>
          </p:nvSpPr>
          <p:spPr>
            <a:xfrm>
              <a:off x="4220901" y="2447075"/>
              <a:ext cx="10443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</a:rPr>
                <a:t>Prototype</a:t>
              </a:r>
              <a:endPara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8"/>
            <p:cNvSpPr txBox="1"/>
            <p:nvPr/>
          </p:nvSpPr>
          <p:spPr>
            <a:xfrm>
              <a:off x="5651175" y="2922687"/>
              <a:ext cx="8994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</a:rPr>
                <a:t>Test</a:t>
              </a:r>
              <a:endPara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0" name="Google Shape;140;p18"/>
            <p:cNvCxnSpPr/>
            <p:nvPr/>
          </p:nvCxnSpPr>
          <p:spPr>
            <a:xfrm>
              <a:off x="5427021" y="2620818"/>
              <a:ext cx="0" cy="508500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41" name="Google Shape;141;p18"/>
            <p:cNvSpPr txBox="1"/>
            <p:nvPr/>
          </p:nvSpPr>
          <p:spPr>
            <a:xfrm>
              <a:off x="2942296" y="2954681"/>
              <a:ext cx="8994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</a:rPr>
                <a:t>Ideate</a:t>
              </a:r>
              <a:endPara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Image result for webtoolkit design"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9787" y="3219250"/>
            <a:ext cx="4830840" cy="29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9772" y="-758771"/>
            <a:ext cx="5099075" cy="3502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6899725" y="4669375"/>
            <a:ext cx="210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Reference: Stanford d.School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311700" y="439325"/>
            <a:ext cx="375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Reasoning</a:t>
            </a:r>
            <a:endParaRPr sz="2800">
              <a:solidFill>
                <a:srgbClr val="000000"/>
              </a:solidFill>
            </a:endParaRPr>
          </a:p>
        </p:txBody>
      </p:sp>
      <p:cxnSp>
        <p:nvCxnSpPr>
          <p:cNvPr id="150" name="Google Shape;150;p19"/>
          <p:cNvCxnSpPr/>
          <p:nvPr/>
        </p:nvCxnSpPr>
        <p:spPr>
          <a:xfrm>
            <a:off x="311700" y="863125"/>
            <a:ext cx="344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19"/>
          <p:cNvSpPr txBox="1"/>
          <p:nvPr/>
        </p:nvSpPr>
        <p:spPr>
          <a:xfrm>
            <a:off x="578848" y="1697850"/>
            <a:ext cx="6570600" cy="1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33FF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rgbClr val="3333FF"/>
                </a:solidFill>
              </a:rPr>
              <a:t>Fernando</a:t>
            </a:r>
            <a:endParaRPr sz="1600">
              <a:solidFill>
                <a:srgbClr val="3333FF"/>
              </a:solidFill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33FF"/>
              </a:buClr>
              <a:buSzPts val="1600"/>
              <a:buAutoNum type="arabicPeriod"/>
            </a:pPr>
            <a:r>
              <a:rPr lang="en" sz="1600">
                <a:solidFill>
                  <a:srgbClr val="3333FF"/>
                </a:solidFill>
              </a:rPr>
              <a:t>Playpumps</a:t>
            </a:r>
            <a:endParaRPr sz="1600">
              <a:solidFill>
                <a:srgbClr val="3333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 rot="-5400000">
            <a:off x="3503913" y="-489512"/>
            <a:ext cx="5158500" cy="6130425"/>
          </a:xfrm>
          <a:prstGeom prst="flowChartExtract">
            <a:avLst/>
          </a:prstGeom>
          <a:solidFill>
            <a:srgbClr val="333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 txBox="1"/>
          <p:nvPr>
            <p:ph type="title"/>
          </p:nvPr>
        </p:nvSpPr>
        <p:spPr>
          <a:xfrm>
            <a:off x="490075" y="2209196"/>
            <a:ext cx="4239900" cy="4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333FF"/>
                </a:solidFill>
              </a:rPr>
              <a:t>Assumptions </a:t>
            </a:r>
            <a:endParaRPr b="1">
              <a:solidFill>
                <a:srgbClr val="3333FF"/>
              </a:solidFill>
            </a:endParaRPr>
          </a:p>
        </p:txBody>
      </p:sp>
      <p:sp>
        <p:nvSpPr>
          <p:cNvPr id="158" name="Google Shape;158;p20"/>
          <p:cNvSpPr txBox="1"/>
          <p:nvPr>
            <p:ph type="title"/>
          </p:nvPr>
        </p:nvSpPr>
        <p:spPr>
          <a:xfrm>
            <a:off x="4696938" y="2285400"/>
            <a:ext cx="423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Evidence + Empathy 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idx="1" type="body"/>
          </p:nvPr>
        </p:nvSpPr>
        <p:spPr>
          <a:xfrm>
            <a:off x="311700" y="1152475"/>
            <a:ext cx="2324100" cy="3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FF"/>
                </a:solidFill>
              </a:rPr>
              <a:t>Conversational</a:t>
            </a:r>
            <a:endParaRPr>
              <a:solidFill>
                <a:srgbClr val="3333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FF"/>
                </a:solidFill>
                <a:highlight>
                  <a:srgbClr val="FFFFFF"/>
                </a:highlight>
              </a:rPr>
              <a:t>Say, think, do, feel</a:t>
            </a:r>
            <a:endParaRPr>
              <a:solidFill>
                <a:srgbClr val="3333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FF"/>
                </a:solidFill>
                <a:highlight>
                  <a:srgbClr val="FFFFFF"/>
                </a:highlight>
              </a:rPr>
              <a:t>Card sorting</a:t>
            </a:r>
            <a:endParaRPr sz="1100">
              <a:solidFill>
                <a:srgbClr val="3333FF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FF"/>
                </a:solidFill>
                <a:highlight>
                  <a:srgbClr val="FFFFFF"/>
                </a:highlight>
              </a:rPr>
              <a:t>Day in the life</a:t>
            </a:r>
            <a:endParaRPr sz="1100">
              <a:solidFill>
                <a:srgbClr val="3333FF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FF"/>
                </a:solidFill>
                <a:highlight>
                  <a:srgbClr val="FFFFFF"/>
                </a:highlight>
              </a:rPr>
              <a:t>Mapping</a:t>
            </a:r>
            <a:endParaRPr sz="1100">
              <a:solidFill>
                <a:srgbClr val="3333FF"/>
              </a:solidFill>
              <a:highlight>
                <a:srgbClr val="FFFFFF"/>
              </a:highlight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311700" y="368750"/>
            <a:ext cx="375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Types of user research</a:t>
            </a:r>
            <a:endParaRPr sz="2800">
              <a:solidFill>
                <a:srgbClr val="000000"/>
              </a:solidFill>
            </a:endParaRPr>
          </a:p>
        </p:txBody>
      </p:sp>
      <p:cxnSp>
        <p:nvCxnSpPr>
          <p:cNvPr id="165" name="Google Shape;165;p21"/>
          <p:cNvCxnSpPr/>
          <p:nvPr/>
        </p:nvCxnSpPr>
        <p:spPr>
          <a:xfrm>
            <a:off x="311700" y="792550"/>
            <a:ext cx="344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3182600" y="1152475"/>
            <a:ext cx="2407800" cy="3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FF"/>
                </a:solidFill>
              </a:rPr>
              <a:t>Observational </a:t>
            </a:r>
            <a:endParaRPr>
              <a:solidFill>
                <a:srgbClr val="3333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FF"/>
                </a:solidFill>
                <a:highlight>
                  <a:srgbClr val="FFFFFF"/>
                </a:highlight>
              </a:rPr>
              <a:t>Ethnography</a:t>
            </a:r>
            <a:endParaRPr sz="1100">
              <a:solidFill>
                <a:srgbClr val="3333FF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FF"/>
                </a:solidFill>
                <a:highlight>
                  <a:srgbClr val="FFFFFF"/>
                </a:highlight>
              </a:rPr>
              <a:t>Walking Tours</a:t>
            </a:r>
            <a:endParaRPr sz="1100">
              <a:solidFill>
                <a:srgbClr val="3333FF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FF"/>
                </a:solidFill>
                <a:highlight>
                  <a:srgbClr val="FFFFFF"/>
                </a:highlight>
              </a:rPr>
              <a:t>Shadowing</a:t>
            </a:r>
            <a:endParaRPr sz="1100">
              <a:solidFill>
                <a:srgbClr val="3333FF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3333FF"/>
              </a:solidFill>
            </a:endParaRPr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6137200" y="1152475"/>
            <a:ext cx="2472300" cy="3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FF"/>
                </a:solidFill>
              </a:rPr>
              <a:t>Projectional</a:t>
            </a:r>
            <a:endParaRPr>
              <a:solidFill>
                <a:srgbClr val="3333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FF"/>
                </a:solidFill>
                <a:highlight>
                  <a:srgbClr val="FFFFFF"/>
                </a:highlight>
              </a:rPr>
              <a:t>Cultural Probes</a:t>
            </a:r>
            <a:endParaRPr sz="1100">
              <a:solidFill>
                <a:srgbClr val="3333FF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FF"/>
                </a:solidFill>
                <a:highlight>
                  <a:srgbClr val="FFFFFF"/>
                </a:highlight>
              </a:rPr>
              <a:t>Story making </a:t>
            </a:r>
            <a:endParaRPr sz="1100">
              <a:solidFill>
                <a:srgbClr val="3333FF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FF"/>
                </a:solidFill>
                <a:highlight>
                  <a:srgbClr val="FFFFFF"/>
                </a:highlight>
              </a:rPr>
              <a:t>Prototyping</a:t>
            </a:r>
            <a:endParaRPr sz="1100">
              <a:solidFill>
                <a:srgbClr val="3333FF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FF"/>
                </a:solidFill>
                <a:highlight>
                  <a:srgbClr val="FFFFFF"/>
                </a:highlight>
              </a:rPr>
              <a:t>Say, think, do, feel </a:t>
            </a:r>
            <a:endParaRPr sz="1100">
              <a:solidFill>
                <a:srgbClr val="3333FF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333FF"/>
                </a:solidFill>
                <a:highlight>
                  <a:srgbClr val="FFFFFF"/>
                </a:highlight>
              </a:rPr>
              <a:t>Scenarios</a:t>
            </a:r>
            <a:endParaRPr>
              <a:solidFill>
                <a:srgbClr val="3333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68" name="Google Shape;168;p21"/>
          <p:cNvCxnSpPr/>
          <p:nvPr/>
        </p:nvCxnSpPr>
        <p:spPr>
          <a:xfrm>
            <a:off x="2884650" y="1886600"/>
            <a:ext cx="0" cy="2546100"/>
          </a:xfrm>
          <a:prstGeom prst="straightConnector1">
            <a:avLst/>
          </a:prstGeom>
          <a:noFill/>
          <a:ln cap="flat" cmpd="sng" w="9525">
            <a:solidFill>
              <a:srgbClr val="3333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1"/>
          <p:cNvCxnSpPr/>
          <p:nvPr/>
        </p:nvCxnSpPr>
        <p:spPr>
          <a:xfrm>
            <a:off x="5919525" y="1886600"/>
            <a:ext cx="0" cy="2546100"/>
          </a:xfrm>
          <a:prstGeom prst="straightConnector1">
            <a:avLst/>
          </a:prstGeom>
          <a:noFill/>
          <a:ln cap="flat" cmpd="sng" w="9525">
            <a:solidFill>
              <a:srgbClr val="3333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